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Semi Bold"/>
      <p:regular r:id="rId21"/>
    </p:embeddedFont>
    <p:embeddedFont>
      <p:font typeface="Instrument Sans Semi Bold"/>
      <p:regular r:id="rId22"/>
    </p:embeddedFont>
    <p:embeddedFont>
      <p:font typeface="Instrument Sans"/>
      <p:regular r:id="rId23"/>
    </p:embeddedFont>
    <p:embeddedFont>
      <p:font typeface="Instrument Sans"/>
      <p:regular r:id="rId24"/>
    </p:embeddedFont>
    <p:embeddedFont>
      <p:font typeface="Instrument Sans"/>
      <p:regular r:id="rId25"/>
    </p:embeddedFont>
    <p:embeddedFont>
      <p:font typeface="Instrument Sans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2021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66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Online Proctoring System Using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2489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832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VIDHI TANWAR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500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SANSKRITI  RAJPUT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9678"/>
            <a:ext cx="9016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SDG Goals Align With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20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1. SDG 4: Quality Education Promotes accessible and fair examinations for students globally. Ensures continuity of education and assessment even during crises (e.g., pandemic).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2. SDG 9: Industry, Innovation, and Infrastructure Uses AI and cloud technologies to create innovative exam monitoring systems. Encourages scalable and secure digital infrastructure for educational institutions.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139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3. SDG 10: Reduced Inequalities Enables equal opportunity for remote learners from rural and urban areas. Removes geographical barriers to standardized assessments.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VIDHI TANWAR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SANSKRITI RAJPUT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10195"/>
            <a:ext cx="8566547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Motivation &amp; Problem Statement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216" y="1855946"/>
            <a:ext cx="3999309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of Manual Proctoring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5216" y="2769394"/>
            <a:ext cx="3999309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rapid growth of online education has increased the use of online examinations.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However, conducting fair and secure online exams is a major challenge.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5216" y="4740354"/>
            <a:ext cx="3999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5216" y="5293995"/>
            <a:ext cx="3999309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Manual invigilation is time-consuming and not scalable for large numbers of students.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Therefore, there is a strong need for an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automated and intelligent proctoring system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322451" y="1855946"/>
            <a:ext cx="3928467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Need for Automated Solutions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322451" y="2423398"/>
            <a:ext cx="4000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22451" y="2977039"/>
            <a:ext cx="400061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Traditional online exams lack proper monitoring, which allows students to cheat by: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22451" y="4239339"/>
            <a:ext cx="4000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Looking away from the screen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322451" y="4671179"/>
            <a:ext cx="4000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Using mobile phones or books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322451" y="5103019"/>
            <a:ext cx="4000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Taking help from other people</a:t>
            </a:r>
            <a:endParaRPr lang="en-US" sz="17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0996" y="1883569"/>
            <a:ext cx="3888462" cy="218670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9870996" y="4319349"/>
            <a:ext cx="3999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634"/>
            <a:ext cx="10386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Existing Systems  Vs  Proposed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86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There are softwares like Mettl, ExamProcto, Pearson VUE, Wheebox etc.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485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They are good softwares which were developed by hundreds of developers and with a very strong productions and data sets.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413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But, none of them are actually used by educational institutes.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7118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Most of the educational institutes use applications like Teams and Google Classroom, which merely cares about the integrity of the examination process.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51864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system is designed to be convenient, affordable, and easy to use from both the examinee’s and examiner’s perspectives since it only requires having one inexpensive camera and a microphone.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7433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With the captured videos and audio, we extract features from the following basic components: phone detection, speech detection, text detection, gaze estimation, active window detection, and user verification.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8300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Small educational institutes such as primary and high schools can easily use it.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9547"/>
            <a:ext cx="6269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AI Proctoring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88488"/>
            <a:ext cx="10849928" cy="4901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456605"/>
            <a:ext cx="4151948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6172" y="1307544"/>
            <a:ext cx="9217938" cy="73173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4738" y="4365219"/>
            <a:ext cx="1656530" cy="113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Modular Detection Pipeline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104331" y="2009841"/>
            <a:ext cx="2464383" cy="37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Webcam Input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04331" y="2496363"/>
            <a:ext cx="2464383" cy="60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Live video feed capture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996677" y="1820451"/>
            <a:ext cx="2464382" cy="75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+ Analysis Viewer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996677" y="2685752"/>
            <a:ext cx="2464382" cy="60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Visualize results and metrics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996677" y="6817817"/>
            <a:ext cx="2464382" cy="37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Flag Generator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3996677" y="7304338"/>
            <a:ext cx="2464382" cy="60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Create actionable alerts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104331" y="6817817"/>
            <a:ext cx="2464383" cy="37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Suspicion Engine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104331" y="7304338"/>
            <a:ext cx="2464383" cy="60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Aggregate anomaly scoring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8993202" y="4190770"/>
            <a:ext cx="2518253" cy="75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Detection Modules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993202" y="5056071"/>
            <a:ext cx="2518253" cy="60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Object and behavior recognition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094340" y="4393628"/>
            <a:ext cx="2518253" cy="37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Report Builder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3094340" y="4880149"/>
            <a:ext cx="2518253" cy="60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Compile incident summaries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581263" y="8811697"/>
            <a:ext cx="134678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 modular architecture ensures accuracy, speed, robustness, and easy debugging for the system.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4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Python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– for backend and AI logic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XAMPP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- Database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OpenCV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– for webcam access and image processing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MediaPipe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– for face, eye, and mouth detection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Flask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– to build the web application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HTML, CSS, JavaScript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– for frontend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JSON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– to store logs and reports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544" y="424696"/>
            <a:ext cx="3861792" cy="48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AI Modules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544" y="1216343"/>
            <a:ext cx="3242548" cy="32425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0544" y="4613315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Face Detection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092" y="1216343"/>
            <a:ext cx="3242548" cy="32425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76092" y="4613315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Eye Blink Counter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41" y="1216343"/>
            <a:ext cx="3242548" cy="32425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1641" y="4613315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Gaze Direction</a:t>
            </a:r>
            <a:endParaRPr lang="en-US" sz="1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189" y="1216343"/>
            <a:ext cx="3242667" cy="32426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47189" y="4613434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Mouth Activity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44" y="5163622"/>
            <a:ext cx="3242548" cy="324254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0544" y="8560594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Head Pose</a:t>
            </a:r>
            <a:endParaRPr lang="en-US" sz="15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92" y="5163622"/>
            <a:ext cx="3242548" cy="324254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3976092" y="8560594"/>
            <a:ext cx="193083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Heatmap Analysis</a:t>
            </a:r>
            <a:endParaRPr lang="en-US" sz="1500" dirty="0"/>
          </a:p>
        </p:txBody>
      </p:sp>
      <p:sp>
        <p:nvSpPr>
          <p:cNvPr id="15" name="Text 7"/>
          <p:cNvSpPr/>
          <p:nvPr/>
        </p:nvSpPr>
        <p:spPr>
          <a:xfrm>
            <a:off x="540544" y="8975646"/>
            <a:ext cx="1354931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These modules run simultaneously to generate suspicion scores.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235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09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Displays real-time monitoring results of the student during the exam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27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Shows detected activities like face presence, eye movement, and talking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9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Helps the examiner quickly review student behavior and exam integrity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280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Suspicion Score </a:t>
            </a:r>
            <a:endParaRPr lang="en-US" sz="3550" dirty="0"/>
          </a:p>
        </p:txBody>
      </p:sp>
      <p:sp>
        <p:nvSpPr>
          <p:cNvPr id="7" name="Text 5"/>
          <p:cNvSpPr/>
          <p:nvPr/>
        </p:nvSpPr>
        <p:spPr>
          <a:xfrm>
            <a:off x="793790" y="52799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Indicates the level of suspicious or cheating behavior detected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221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Calculated using AI-based behavior analysis and detection modules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643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Higher score means higher risk of cheating during the exam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243"/>
            <a:ext cx="8023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Work &amp; Enhancements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45650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572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Audio Cheating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06535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4674" y="3933349"/>
            <a:ext cx="3017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 Live Monitoring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6741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5294233"/>
            <a:ext cx="2980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Anti-screen Switching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790" y="66834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system is scalable and ready for continuous enhancements.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2025-12-30T03:32:45Z</dcterms:created>
  <dcterms:modified xsi:type="dcterms:W3CDTF">2025-12-30T03:32:45Z</dcterms:modified>
</cp:coreProperties>
</file>